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4" r:id="rId1"/>
  </p:sldMasterIdLst>
  <p:notesMasterIdLst>
    <p:notesMasterId r:id="rId13"/>
  </p:notesMasterIdLst>
  <p:handoutMasterIdLst>
    <p:handoutMasterId r:id="rId14"/>
  </p:handoutMasterIdLst>
  <p:sldIdLst>
    <p:sldId id="696" r:id="rId2"/>
    <p:sldId id="695" r:id="rId3"/>
    <p:sldId id="697" r:id="rId4"/>
    <p:sldId id="698" r:id="rId5"/>
    <p:sldId id="699" r:id="rId6"/>
    <p:sldId id="700" r:id="rId7"/>
    <p:sldId id="701" r:id="rId8"/>
    <p:sldId id="704" r:id="rId9"/>
    <p:sldId id="702" r:id="rId10"/>
    <p:sldId id="703" r:id="rId11"/>
    <p:sldId id="694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nica Pal" initials="" lastIdx="1" clrIdx="0"/>
  <p:cmAuthor id="1" name="Joe Gottlieb" initials="" lastIdx="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C22327"/>
    <a:srgbClr val="FF8000"/>
    <a:srgbClr val="666699"/>
    <a:srgbClr val="5CCAFF"/>
    <a:srgbClr val="00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269" autoAdjust="0"/>
    <p:restoredTop sz="86421" autoAdjust="0"/>
  </p:normalViewPr>
  <p:slideViewPr>
    <p:cSldViewPr snapToGrid="0">
      <p:cViewPr>
        <p:scale>
          <a:sx n="100" d="100"/>
          <a:sy n="100" d="100"/>
        </p:scale>
        <p:origin x="152" y="1680"/>
      </p:cViewPr>
      <p:guideLst>
        <p:guide orient="horz" pos="2160"/>
        <p:guide pos="29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5946B94C-4A3D-4AF1-AC8E-55C1499DD7A7}" type="datetimeFigureOut">
              <a:rPr lang="en-US"/>
              <a:pPr>
                <a:defRPr/>
              </a:pPr>
              <a:t>8/8/16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78A7462-D136-4E06-980E-2471C42247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895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4.png>
</file>

<file path=ppt/media/image2.jpg>
</file>

<file path=ppt/media/image3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B17657F3-D444-4401-AA45-6B607A65628A}" type="datetimeFigureOut">
              <a:rPr lang="en-US"/>
              <a:pPr>
                <a:defRPr/>
              </a:pPr>
              <a:t>8/8/16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26B03C0-24EC-4AF5-9D25-1D79F98923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0153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4" Type="http://schemas.openxmlformats.org/officeDocument/2006/relationships/oleObject" Target="../embeddings/oleObject2.bin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11.png"/><Relationship Id="rId7" Type="http://schemas.openxmlformats.org/officeDocument/2006/relationships/oleObject" Target="../embeddings/oleObject3.bin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4" Type="http://schemas.openxmlformats.org/officeDocument/2006/relationships/oleObject" Target="../embeddings/oleObject4.bin"/><Relationship Id="rId5" Type="http://schemas.openxmlformats.org/officeDocument/2006/relationships/package" Target="../embeddings/Microsoft_Word_Document4.docx"/><Relationship Id="rId6" Type="http://schemas.openxmlformats.org/officeDocument/2006/relationships/image" Target="../media/image11.png"/><Relationship Id="rId7" Type="http://schemas.openxmlformats.org/officeDocument/2006/relationships/oleObject" Target="../embeddings/oleObject5.bin"/><Relationship Id="rId8" Type="http://schemas.openxmlformats.org/officeDocument/2006/relationships/package" Target="../embeddings/Microsoft_Word_Document5.docx"/><Relationship Id="rId9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6B03C0-24EC-4AF5-9D25-1D79F98923E0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153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6B03C0-24EC-4AF5-9D25-1D79F98923E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192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Aerospike can perform multiple operations on a record in one transaction. Update the tweet count and timestamp in a user record and read the new tweet count.</a:t>
            </a:r>
          </a:p>
          <a:p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err="1" smtClean="0"/>
              <a:t>TweetService.updateUser</a:t>
            </a:r>
            <a:r>
              <a:rPr lang="en-US" dirty="0" smtClean="0"/>
              <a:t>()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Comment out the code added in exercise 2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Uncomment the line: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In </a:t>
            </a:r>
            <a:r>
              <a:rPr lang="en-US" dirty="0" err="1" smtClean="0"/>
              <a:t>TweetService.updateUserUsingOperate</a:t>
            </a:r>
            <a:r>
              <a:rPr lang="en-US" dirty="0" smtClean="0"/>
              <a:t>() , add code similar to this: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685800" lvl="1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413153" y="5185086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Document" r:id="rId5" imgW="8229600" imgH="558800" progId="Word.Document.12">
                  <p:embed/>
                </p:oleObj>
              </mc:Choice>
              <mc:Fallback>
                <p:oleObj name="Document" r:id="rId5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3153" y="5185086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413153" y="6104410"/>
          <a:ext cx="3429000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Document" r:id="rId8" imgW="5486400" imgH="927100" progId="Word.Document.12">
                  <p:embed/>
                </p:oleObj>
              </mc:Choice>
              <mc:Fallback>
                <p:oleObj name="Document" r:id="rId8" imgW="5486400" imgH="927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13153" y="6104410"/>
                        <a:ext cx="3429000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1703613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506538" y="4778994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6" name="Document" r:id="rId5" imgW="8229600" imgH="558800" progId="Word.Document.12">
                  <p:embed/>
                </p:oleObj>
              </mc:Choice>
              <mc:Fallback>
                <p:oleObj name="Document" r:id="rId5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06538" y="4778994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506538" y="6113958"/>
          <a:ext cx="51435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Document" r:id="rId8" imgW="8229600" imgH="1117600" progId="Word.Document.12">
                  <p:embed/>
                </p:oleObj>
              </mc:Choice>
              <mc:Fallback>
                <p:oleObj name="Document" r:id="rId8" imgW="8229600" imgH="1117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06538" y="6113958"/>
                        <a:ext cx="51435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958320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96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322805-1C3E-D64D-B9FF-1838A69DCBD5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D0B62D2-D0D6-554A-8484-912FF0A2A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4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730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6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984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94672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/>
          <a:lstStyle>
            <a:lvl1pPr>
              <a:lnSpc>
                <a:spcPct val="90000"/>
              </a:lnSpc>
              <a:defRPr sz="2800" b="1">
                <a:solidFill>
                  <a:srgbClr val="FFFFFF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79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0656" y="3086566"/>
            <a:ext cx="7693162" cy="457814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2">
                    <a:lumMod val="50000"/>
                  </a:schemeClr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Section slide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998780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572DC24-C402-654F-AFF6-A88DF25963D2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0C22E87-A6C5-814A-A13C-5068FBAE9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44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53692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1">
                    <a:lumMod val="50000"/>
                  </a:schemeClr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16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d Banne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791108"/>
            <a:ext cx="8229600" cy="548073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0988" marR="0" indent="-280988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Lucida Grande"/>
              <a:buChar char="➤"/>
              <a:tabLst/>
              <a:defRPr sz="20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accent2"/>
              </a:buClr>
              <a:buSzPct val="75000"/>
              <a:buFont typeface="Wingdings" charset="2"/>
              <a:buChar char="§"/>
              <a:defRPr sz="18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accent2"/>
              </a:buClr>
              <a:buSzPct val="55000"/>
              <a:buFont typeface="Wingdings" charset="2"/>
              <a:buChar char="u"/>
              <a:defRPr sz="16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accent2"/>
              </a:buClr>
              <a:buSzPct val="75000"/>
              <a:buFont typeface="Arial"/>
              <a:buChar char="•"/>
              <a:defRPr sz="120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accent2"/>
              </a:buClr>
              <a:buSzPct val="75000"/>
              <a:buFont typeface="Lucida Grande"/>
              <a:buChar char="­"/>
              <a:defRPr sz="11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482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anchor="b"/>
          <a:lstStyle>
            <a:lvl1pPr>
              <a:defRPr sz="3200" b="0" i="0">
                <a:solidFill>
                  <a:schemeClr val="bg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36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18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95" r:id="rId1"/>
    <p:sldLayoutId id="2147484070" r:id="rId2"/>
    <p:sldLayoutId id="2147484096" r:id="rId3"/>
    <p:sldLayoutId id="2147484093" r:id="rId4"/>
    <p:sldLayoutId id="2147484094" r:id="rId5"/>
    <p:sldLayoutId id="2147484097" r:id="rId6"/>
    <p:sldLayoutId id="2147484099" r:id="rId7"/>
    <p:sldLayoutId id="2147484100" r:id="rId8"/>
    <p:sldLayoutId id="2147484104" r:id="rId9"/>
    <p:sldLayoutId id="2147484105" r:id="rId10"/>
    <p:sldLayoutId id="2147484106" r:id="rId11"/>
    <p:sldLayoutId id="2147484107" r:id="rId12"/>
    <p:sldLayoutId id="2147484108" r:id="rId13"/>
    <p:sldLayoutId id="2147484109" r:id="rId14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n.wikipedia.org/wiki/Atomicity_(database_systems)" TargetMode="Externa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5" Type="http://schemas.openxmlformats.org/officeDocument/2006/relationships/oleObject" Target="../embeddings/oleObject1.bin"/><Relationship Id="rId6" Type="http://schemas.openxmlformats.org/officeDocument/2006/relationships/package" Target="../embeddings/Microsoft_Word_Document1.docx"/><Relationship Id="rId7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02735" y="4094692"/>
            <a:ext cx="77724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Counters</a:t>
            </a:r>
            <a:endParaRPr lang="en-US" sz="3200" dirty="0">
              <a:solidFill>
                <a:schemeClr val="bg1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2910946"/>
            <a:ext cx="91440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chemeClr val="bg1"/>
                </a:solidFill>
                <a:latin typeface="Helvetica Neue"/>
                <a:cs typeface="Helvetica Neue"/>
              </a:rPr>
              <a:t>Aerospike Advanced Concepts</a:t>
            </a:r>
            <a:endParaRPr lang="en-US" sz="4000" b="1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48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C#: Counters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192990" y="1036558"/>
            <a:ext cx="47731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 and dog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"a-record-with-two-counters"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3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3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dog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DogCountBin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2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2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Subtract integer from the cat counter 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-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Decrement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dirty="0" err="1" smtClean="0"/>
              <a:t>Program.cs</a:t>
            </a:r>
            <a:r>
              <a:rPr lang="en-US" sz="2000" dirty="0" smtClean="0"/>
              <a:t> 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716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ospike_logo_set_horizont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2540000"/>
            <a:ext cx="4120662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After successful completion of this module you </a:t>
            </a:r>
            <a:r>
              <a:rPr lang="en-US" dirty="0"/>
              <a:t>s</a:t>
            </a:r>
            <a:r>
              <a:rPr lang="en-US" dirty="0" smtClean="0"/>
              <a:t>hould be able to:</a:t>
            </a:r>
          </a:p>
          <a:p>
            <a:pPr marL="681037" lvl="0" indent="-342900"/>
            <a:r>
              <a:rPr lang="en-US" dirty="0" smtClean="0"/>
              <a:t>Use the </a:t>
            </a:r>
            <a:r>
              <a:rPr lang="en-US" b="1" dirty="0" smtClean="0"/>
              <a:t>Operate</a:t>
            </a:r>
            <a:r>
              <a:rPr lang="en-US" dirty="0" smtClean="0"/>
              <a:t> API</a:t>
            </a:r>
            <a:endParaRPr lang="en-US" baseline="0" dirty="0" smtClean="0"/>
          </a:p>
          <a:p>
            <a:pPr marL="681037" lvl="0" indent="-342900"/>
            <a:r>
              <a:rPr lang="en-US" dirty="0" smtClean="0"/>
              <a:t>Understand atomic counters</a:t>
            </a:r>
          </a:p>
          <a:p>
            <a:pPr marL="681037" lvl="0" indent="-342900"/>
            <a:r>
              <a:rPr lang="en-US" dirty="0" smtClean="0"/>
              <a:t>Code a solution in </a:t>
            </a:r>
          </a:p>
          <a:p>
            <a:pPr marL="1019174" lvl="1" indent="-342900"/>
            <a:r>
              <a:rPr lang="en-US" dirty="0" smtClean="0"/>
              <a:t>C#</a:t>
            </a:r>
          </a:p>
          <a:p>
            <a:pPr marL="1019174" lvl="1" indent="-342900"/>
            <a:r>
              <a:rPr lang="en-US" smtClean="0"/>
              <a:t>Java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88884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Atomic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77331"/>
            <a:ext cx="5746716" cy="19436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“An</a:t>
            </a:r>
            <a:r>
              <a:rPr lang="en-US" dirty="0"/>
              <a:t> </a:t>
            </a:r>
            <a:r>
              <a:rPr lang="en-US" b="1" dirty="0">
                <a:solidFill>
                  <a:srgbClr val="0000FF"/>
                </a:solidFill>
              </a:rPr>
              <a:t>atomic</a:t>
            </a:r>
            <a:r>
              <a:rPr lang="en-US" dirty="0"/>
              <a:t> transaction is an indivisible and irreducible series of </a:t>
            </a:r>
            <a:r>
              <a:rPr lang="en-US" b="1" dirty="0">
                <a:solidFill>
                  <a:srgbClr val="0000FF"/>
                </a:solidFill>
              </a:rPr>
              <a:t>database</a:t>
            </a:r>
            <a:r>
              <a:rPr lang="en-US" dirty="0"/>
              <a:t> operations such that either all occur, or nothing </a:t>
            </a:r>
            <a:r>
              <a:rPr lang="en-US" dirty="0" smtClean="0"/>
              <a:t>occurs”</a:t>
            </a:r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https://en.wikipedia.org/wiki/Atomicity_(database_systems)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Aerospike atomic operations are </a:t>
            </a:r>
            <a:r>
              <a:rPr lang="en-US" b="1" dirty="0" smtClean="0">
                <a:solidFill>
                  <a:srgbClr val="0000FF"/>
                </a:solidFill>
              </a:rPr>
              <a:t>single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Record only.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3036722"/>
            <a:ext cx="2908935" cy="331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149" y="4078784"/>
            <a:ext cx="4181375" cy="2546350"/>
          </a:xfrm>
          <a:prstGeom prst="rect">
            <a:avLst/>
          </a:prstGeom>
        </p:spPr>
      </p:pic>
      <p:pic>
        <p:nvPicPr>
          <p:cNvPr id="5" name="Picture 4" descr="KV_Opera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8" y="4078784"/>
            <a:ext cx="3225203" cy="1617209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73084" y="1231331"/>
            <a:ext cx="3790916" cy="2479891"/>
          </a:xfrm>
          <a:prstGeom prst="rect">
            <a:avLst/>
          </a:prstGeom>
        </p:spPr>
        <p:txBody>
          <a:bodyPr vert="horz">
            <a:normAutofit fontScale="85000" lnSpcReduction="20000"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1pPr>
            <a:lvl2pPr marL="628650" indent="-1714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2pPr>
            <a:lvl3pPr marL="1092200" indent="-1778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3pPr>
            <a:lvl4pPr marL="1487488" indent="-115888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 kern="120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4pPr>
            <a:lvl5pPr marL="1947863" indent="-119063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b="1" dirty="0" smtClean="0">
                <a:solidFill>
                  <a:srgbClr val="0000FF"/>
                </a:solidFill>
              </a:rPr>
              <a:t>Multiple operations</a:t>
            </a:r>
            <a:r>
              <a:rPr lang="en-US" dirty="0" smtClean="0"/>
              <a:t> atomically on the same Record</a:t>
            </a:r>
          </a:p>
          <a:p>
            <a:r>
              <a:rPr lang="en-US" dirty="0" smtClean="0"/>
              <a:t>Update and Select in one operation</a:t>
            </a:r>
          </a:p>
          <a:p>
            <a:r>
              <a:rPr lang="en-US" dirty="0" smtClean="0"/>
              <a:t>Read and Write operations</a:t>
            </a:r>
          </a:p>
          <a:p>
            <a:pPr lvl="1"/>
            <a:r>
              <a:rPr lang="en-US" b="1" dirty="0" smtClean="0"/>
              <a:t>Write</a:t>
            </a:r>
            <a:r>
              <a:rPr lang="en-US" dirty="0" smtClean="0"/>
              <a:t> first</a:t>
            </a:r>
            <a:endParaRPr lang="en-US" dirty="0" smtClean="0"/>
          </a:p>
          <a:p>
            <a:pPr lvl="1"/>
            <a:r>
              <a:rPr lang="en-US" b="1" dirty="0" smtClean="0"/>
              <a:t>Read</a:t>
            </a:r>
            <a:r>
              <a:rPr lang="en-US" dirty="0" smtClean="0"/>
              <a:t> last</a:t>
            </a:r>
            <a:endParaRPr lang="en-US" dirty="0" smtClean="0"/>
          </a:p>
          <a:p>
            <a:r>
              <a:rPr lang="en-US" dirty="0" smtClean="0"/>
              <a:t>Example: add to a counter and read the value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718074"/>
              </p:ext>
            </p:extLst>
          </p:nvPr>
        </p:nvGraphicFramePr>
        <p:xfrm>
          <a:off x="4250826" y="1320800"/>
          <a:ext cx="8087223" cy="260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Document" r:id="rId6" imgW="8229600" imgH="2603500" progId="Word.Document.12">
                  <p:embed/>
                </p:oleObj>
              </mc:Choice>
              <mc:Fallback>
                <p:oleObj name="Document" r:id="rId6" imgW="82296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50826" y="1320800"/>
                        <a:ext cx="8087223" cy="260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31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4921216" cy="3048570"/>
          </a:xfrm>
        </p:spPr>
        <p:txBody>
          <a:bodyPr/>
          <a:lstStyle/>
          <a:p>
            <a:r>
              <a:rPr lang="en-US" dirty="0" smtClean="0"/>
              <a:t>Use Operate API with: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Add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Get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r>
              <a:rPr lang="en-US" dirty="0" smtClean="0"/>
              <a:t>New value in the returned </a:t>
            </a:r>
            <a:r>
              <a:rPr lang="en-US" b="1" dirty="0" smtClean="0">
                <a:solidFill>
                  <a:srgbClr val="0000FF"/>
                </a:solidFill>
              </a:rPr>
              <a:t>Record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24" y="3738532"/>
            <a:ext cx="2463800" cy="264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798784" y="1251298"/>
            <a:ext cx="5001776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Java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98784" y="3370462"/>
            <a:ext cx="4824988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</a:t>
            </a: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C#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 Add integer to the cat counter, and read the record.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sz="20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4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use case: Frequency capping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5619716" cy="22992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Frequency capping is restricting (capping) the number of times (frequency) a person is shown an Ad.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Implemented with a counter, per cookie/device id, per Ad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03700"/>
            <a:ext cx="6464300" cy="23114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892800" y="1184799"/>
            <a:ext cx="1955800" cy="2002901"/>
            <a:chOff x="139700" y="939800"/>
            <a:chExt cx="3251200" cy="3251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00" y="939800"/>
              <a:ext cx="3251200" cy="3251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300" y="939800"/>
              <a:ext cx="1866900" cy="1866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346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Exercises: Counters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11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and Answers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Directory layout</a:t>
            </a:r>
            <a:endParaRPr lang="en-US" dirty="0" smtClean="0"/>
          </a:p>
          <a:p>
            <a:pPr lvl="1"/>
            <a:r>
              <a:rPr lang="en-US" dirty="0" err="1" smtClean="0"/>
              <a:t>csharp</a:t>
            </a:r>
            <a:endParaRPr lang="en-US" dirty="0" smtClean="0"/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pPr lvl="1"/>
            <a:r>
              <a:rPr lang="en-US" dirty="0" smtClean="0"/>
              <a:t>Java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endParaRPr lang="en-US" dirty="0" smtClean="0"/>
          </a:p>
          <a:p>
            <a:r>
              <a:rPr lang="en-US" dirty="0" smtClean="0"/>
              <a:t>Java: Maven project</a:t>
            </a:r>
          </a:p>
          <a:p>
            <a:r>
              <a:rPr lang="en-US" dirty="0" smtClean="0"/>
              <a:t>C#: Visual studio (and </a:t>
            </a:r>
            <a:r>
              <a:rPr lang="en-US" dirty="0" err="1" smtClean="0"/>
              <a:t>Xamarin</a:t>
            </a:r>
            <a:r>
              <a:rPr lang="en-US" dirty="0" smtClean="0"/>
              <a:t>)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Java: Counters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dirty="0" err="1" smtClean="0"/>
              <a:t>Program.java</a:t>
            </a:r>
            <a:r>
              <a:rPr lang="en-US" sz="2000" dirty="0" smtClean="0"/>
              <a:t> 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4129524" y="997194"/>
            <a:ext cx="4572000" cy="53783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 and dog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"a-record-with-two-counters"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3);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3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2);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2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Subtract integer from the cat counter 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-1);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Decrement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charset="0"/>
                <a:ea typeface="Calibri" charset="0"/>
                <a:cs typeface="Times New Roman" charset="0"/>
              </a:rPr>
              <a:t> 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ody Pages">
  <a:themeElements>
    <a:clrScheme name="Custom 3">
      <a:dk1>
        <a:sysClr val="windowText" lastClr="000000"/>
      </a:dk1>
      <a:lt1>
        <a:sysClr val="window" lastClr="FFFFFF"/>
      </a:lt1>
      <a:dk2>
        <a:srgbClr val="7E4300"/>
      </a:dk2>
      <a:lt2>
        <a:srgbClr val="D1D3D4"/>
      </a:lt2>
      <a:accent1>
        <a:srgbClr val="A01620"/>
      </a:accent1>
      <a:accent2>
        <a:srgbClr val="F68623"/>
      </a:accent2>
      <a:accent3>
        <a:srgbClr val="777777"/>
      </a:accent3>
      <a:accent4>
        <a:srgbClr val="D1D3D4"/>
      </a:accent4>
      <a:accent5>
        <a:srgbClr val="FBB917"/>
      </a:accent5>
      <a:accent6>
        <a:srgbClr val="208E37"/>
      </a:accent6>
      <a:hlink>
        <a:srgbClr val="5CCAFF"/>
      </a:hlink>
      <a:folHlink>
        <a:srgbClr val="643273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223666</TotalTime>
  <Words>343</Words>
  <Application>Microsoft Macintosh PowerPoint</Application>
  <PresentationFormat>On-screen Show (4:3)</PresentationFormat>
  <Paragraphs>122</Paragraphs>
  <Slides>11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9" baseType="lpstr">
      <vt:lpstr>Arial</vt:lpstr>
      <vt:lpstr>Arial Narrow</vt:lpstr>
      <vt:lpstr>Arial Narrow Bold</vt:lpstr>
      <vt:lpstr>Calibri</vt:lpstr>
      <vt:lpstr>Helvetica Neue</vt:lpstr>
      <vt:lpstr>Helvetica Neue Medium</vt:lpstr>
      <vt:lpstr>Lucida Grande</vt:lpstr>
      <vt:lpstr>Menlo</vt:lpstr>
      <vt:lpstr>Monaco</vt:lpstr>
      <vt:lpstr>MS PGothic</vt:lpstr>
      <vt:lpstr>ＭＳ Ｐゴシック</vt:lpstr>
      <vt:lpstr>Roboto Condensed Bold</vt:lpstr>
      <vt:lpstr>Roboto Condensed Regular</vt:lpstr>
      <vt:lpstr>Times New Roman</vt:lpstr>
      <vt:lpstr>Trebuchet MS</vt:lpstr>
      <vt:lpstr>Wingdings</vt:lpstr>
      <vt:lpstr>Body Pages</vt:lpstr>
      <vt:lpstr>Document</vt:lpstr>
      <vt:lpstr>PowerPoint Presentation</vt:lpstr>
      <vt:lpstr>Objective</vt:lpstr>
      <vt:lpstr>Atomic</vt:lpstr>
      <vt:lpstr>Operate</vt:lpstr>
      <vt:lpstr>Counters</vt:lpstr>
      <vt:lpstr>Example use case: Frequency capping</vt:lpstr>
      <vt:lpstr>Exercises: Counters</vt:lpstr>
      <vt:lpstr>Exercises and Answers</vt:lpstr>
      <vt:lpstr>Java: Counters</vt:lpstr>
      <vt:lpstr>C#: Counters</vt:lpstr>
      <vt:lpstr>PowerPoint Presentation</vt:lpstr>
    </vt:vector>
  </TitlesOfParts>
  <Company>Nyquist Design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Nyquist</dc:creator>
  <cp:lastModifiedBy>Adform Adform</cp:lastModifiedBy>
  <cp:revision>5262</cp:revision>
  <cp:lastPrinted>2014-07-14T15:01:10Z</cp:lastPrinted>
  <dcterms:created xsi:type="dcterms:W3CDTF">2012-07-31T22:57:23Z</dcterms:created>
  <dcterms:modified xsi:type="dcterms:W3CDTF">2016-08-08T08:23:27Z</dcterms:modified>
</cp:coreProperties>
</file>